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1"/>
    <p:sldMasterId id="2147483671" r:id="rId22"/>
    <p:sldMasterId id="2147483684" r:id="rId23"/>
    <p:sldMasterId id="2147483697" r:id="rId24"/>
    <p:sldMasterId id="2147483710" r:id="rId25"/>
    <p:sldMasterId id="2147483725" r:id="rId26"/>
    <p:sldMasterId id="2147483737" r:id="rId27"/>
  </p:sldMasterIdLst>
  <p:notesMasterIdLst>
    <p:notesMasterId r:id="rId78"/>
  </p:notesMasterIdLst>
  <p:sldIdLst>
    <p:sldId id="256" r:id="rId28"/>
    <p:sldId id="257" r:id="rId29"/>
    <p:sldId id="259" r:id="rId30"/>
    <p:sldId id="266" r:id="rId31"/>
    <p:sldId id="260" r:id="rId32"/>
    <p:sldId id="555" r:id="rId33"/>
    <p:sldId id="767" r:id="rId34"/>
    <p:sldId id="773" r:id="rId35"/>
    <p:sldId id="774" r:id="rId36"/>
    <p:sldId id="775" r:id="rId37"/>
    <p:sldId id="777" r:id="rId38"/>
    <p:sldId id="764" r:id="rId39"/>
    <p:sldId id="784" r:id="rId40"/>
    <p:sldId id="783" r:id="rId41"/>
    <p:sldId id="272" r:id="rId42"/>
    <p:sldId id="273" r:id="rId43"/>
    <p:sldId id="289" r:id="rId44"/>
    <p:sldId id="294" r:id="rId45"/>
    <p:sldId id="800" r:id="rId46"/>
    <p:sldId id="803" r:id="rId47"/>
    <p:sldId id="795" r:id="rId48"/>
    <p:sldId id="801" r:id="rId49"/>
    <p:sldId id="802" r:id="rId50"/>
    <p:sldId id="280" r:id="rId51"/>
    <p:sldId id="659" r:id="rId52"/>
    <p:sldId id="660" r:id="rId53"/>
    <p:sldId id="661" r:id="rId54"/>
    <p:sldId id="662" r:id="rId55"/>
    <p:sldId id="793" r:id="rId56"/>
    <p:sldId id="258" r:id="rId57"/>
    <p:sldId id="794" r:id="rId58"/>
    <p:sldId id="778" r:id="rId59"/>
    <p:sldId id="804" r:id="rId60"/>
    <p:sldId id="785" r:id="rId61"/>
    <p:sldId id="786" r:id="rId62"/>
    <p:sldId id="788" r:id="rId63"/>
    <p:sldId id="787" r:id="rId64"/>
    <p:sldId id="789" r:id="rId65"/>
    <p:sldId id="790" r:id="rId66"/>
    <p:sldId id="791" r:id="rId67"/>
    <p:sldId id="792" r:id="rId68"/>
    <p:sldId id="805" r:id="rId69"/>
    <p:sldId id="765" r:id="rId70"/>
    <p:sldId id="757" r:id="rId71"/>
    <p:sldId id="779" r:id="rId72"/>
    <p:sldId id="780" r:id="rId73"/>
    <p:sldId id="771" r:id="rId74"/>
    <p:sldId id="781" r:id="rId75"/>
    <p:sldId id="806" r:id="rId76"/>
    <p:sldId id="262" r:id="rId77"/>
  </p:sldIdLst>
  <p:sldSz cx="18288000" cy="10287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2" d="100"/>
          <a:sy n="52" d="100"/>
        </p:scale>
        <p:origin x="7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6.xml"/><Relationship Id="rId21" Type="http://schemas.openxmlformats.org/officeDocument/2006/relationships/slideMaster" Target="slideMasters/slideMaster1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slide" Target="slides/slide47.xml"/><Relationship Id="rId79" Type="http://schemas.openxmlformats.org/officeDocument/2006/relationships/presProps" Target="pres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34.xml"/><Relationship Id="rId82" Type="http://schemas.openxmlformats.org/officeDocument/2006/relationships/tableStyles" Target="tableStyle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slideMaster" Target="slideMasters/slideMaster2.xml"/><Relationship Id="rId27" Type="http://schemas.openxmlformats.org/officeDocument/2006/relationships/slideMaster" Target="slideMasters/slideMaster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56" Type="http://schemas.openxmlformats.org/officeDocument/2006/relationships/slide" Target="slides/slide29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77" Type="http://schemas.openxmlformats.org/officeDocument/2006/relationships/slide" Target="slides/slide50.xml"/><Relationship Id="rId8" Type="http://schemas.openxmlformats.org/officeDocument/2006/relationships/customXml" Target="../customXml/item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Master" Target="slideMasters/slideMaster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slide" Target="slides/slide32.xml"/><Relationship Id="rId67" Type="http://schemas.openxmlformats.org/officeDocument/2006/relationships/slide" Target="slides/slide40.xml"/><Relationship Id="rId20" Type="http://schemas.openxmlformats.org/officeDocument/2006/relationships/customXml" Target="../customXml/item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slide" Target="slides/slide35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" Type="http://schemas.openxmlformats.org/officeDocument/2006/relationships/customXml" Target="../customXml/item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12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7" Type="http://schemas.openxmlformats.org/officeDocument/2006/relationships/customXml" Target="../customXml/item7.xml"/><Relationship Id="rId71" Type="http://schemas.openxmlformats.org/officeDocument/2006/relationships/slide" Target="slides/slide44.xml"/><Relationship Id="rId2" Type="http://schemas.openxmlformats.org/officeDocument/2006/relationships/customXml" Target="../customXml/item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4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1A6F10E-DD11-4261-B33F-97B9839373B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7630CBD-6936-4A76-AFCF-F0327052FC1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1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5FD6BD0A-C9C6-44F9-BCB7-FA2EAF248E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01A62E17-E437-428F-8066-6225E75B93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Infections is now the issue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2197C2ED-CFC7-4AC1-8108-E74EB506D6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58255" indent="-291636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66546" indent="-233309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33164" indent="-233309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99782" indent="-233309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fld id="{F2E5A80E-F4D8-4CF1-89E9-1C31EE061962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713B1322-8180-40A4-9ED4-1B02451B3C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36E5203D-7469-427A-852A-9ADCC5291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7794BDD4-4518-43FF-A338-D622F60B4F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58255" indent="-291636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66546" indent="-233309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33164" indent="-233309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99782" indent="-233309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fld id="{DB03E793-46E2-464F-9E7D-28D6F884EC6C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C21337C7-882C-4426-A374-FC4B615273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1DAD45CB-3091-4679-AAE3-86896A3859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5F788E21-C88F-474A-999C-B1B42993C4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58255" indent="-291636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66546" indent="-233309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33164" indent="-233309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99782" indent="-233309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fld id="{2BFBE86A-9446-47C3-A864-3378CC9A56C1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5 cases!!!  Co-existent AMR and ACR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30CBD-6936-4A76-AFCF-F0327052FC1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7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7.xml"/><Relationship Id="rId7" Type="http://schemas.openxmlformats.org/officeDocument/2006/relationships/image" Target="../media/image4.png"/><Relationship Id="rId2" Type="http://schemas.openxmlformats.org/officeDocument/2006/relationships/customXml" Target="../../customXml/item20.xml"/><Relationship Id="rId1" Type="http://schemas.openxmlformats.org/officeDocument/2006/relationships/customXml" Target="../../customXml/item19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7.xml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6.xml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18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3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9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63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607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873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14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2174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700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945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6105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531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16000" y="411958"/>
            <a:ext cx="45720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11958"/>
            <a:ext cx="134112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673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14400"/>
            <a:ext cx="153924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524000" y="3543300"/>
            <a:ext cx="15544800" cy="5486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7512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93475-3CE8-4248-B38E-ED13F01B1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E58-2F17-4055-A1F2-8DFE57F0E872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B7871-587A-4912-A825-A57BAB55F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44A64-9B39-4C85-99DA-EE00AEA0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74634-16B9-494C-842C-F0129F80A82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96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B4CFA-102B-4E89-8F2F-B3587218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29E21-FB6D-4FCF-8AFA-CDA37759440B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DB968-5FFA-4AC9-AE3C-F8371B5D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F9FC0-76F5-476B-802F-228414F9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E4374-9BE6-4FB8-AC0C-2361CC117EE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61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9844F-89DC-4CD2-9214-E90CB267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A7C61-8413-4E31-9F65-CDB131CE62CB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91D7B-F10F-4F97-B1F4-C9C51D31E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2B7E0-9608-4AA9-BB43-BF55CEE3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47275-EEDF-4FAA-9004-942AAB06BAB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91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EBE399-647A-4E57-984E-69BD00548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0D213-F937-4A32-A5E2-9C53D100F24D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3F5974-7ED0-49C7-BA7C-902FF6D8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9EE38F-9DC8-4244-A74D-51D0813C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A1B59-D786-4E22-979B-60841610E0E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49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C93C34-7477-4C39-9C9F-7CE45DF1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82BCF-9DE1-4549-91F5-AC0FD747E478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17F2EB-C2FB-4604-90DE-BA10084D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2EAEDB-417E-40A4-88CD-C6B9CAAC9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53E57-3172-4811-8ABC-1125E7C6BF9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29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EB8E0CF-036F-4794-8847-CA0E298A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63B62-309A-41C0-8A28-1AD43B55FB56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52B257-058B-451A-AF48-F7875065D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8AEFB12-513C-441C-952E-FDCF653E8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9B88F-BB90-432D-AD19-52934619ACD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97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2B2BCFF-5F20-4EFC-ACB8-B70DD7ABB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664E3-A8A6-44F7-8522-D8E6E835CDF5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8CD4B99-D019-4FEC-A7B1-9E154C970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5686300-AC2A-42F8-A55A-B360A4E1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02F83-2BE9-40D4-B977-4FF70D40FB9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97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AB88D2-2EE2-4F30-A568-F9A189D1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893D4-2DB6-4FA9-BC56-B7275F83BB6F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ACC473-295B-4CC5-BC3D-64003720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3D5A15-CA2B-4A3D-BB4E-F6AE00FB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46D6-24B2-403D-8AA5-0D3BF2CD2B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70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CC79DF-6A4C-47F6-9275-A73424674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D48EF-B8B9-4CCB-82FA-9C9D8E28B797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32F387-5670-4571-9EFD-762E17013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8E1999-D938-4586-8023-AC753D119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60A5-5188-4A01-BA56-E754841E69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43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93DB2-0B33-4885-8D6D-CCCF2C7BF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A92C6-DE12-4C1B-9274-3D76EF6CF8C8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1A13E-8E12-4FD3-BFD7-3B17AFAA7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3F144-1F99-4348-A5E3-A9918B12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4EBC3-9B8B-4D00-8A37-D0CC1E4C40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32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F5302-A137-41F3-8D8B-38DD57864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AA92B-92EF-4CD8-A46F-C35482674790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CF0A2-DAF8-4310-889A-DA9D6C7D4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52A30-0BBA-485F-94B8-CAF59F69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79B5B-BDBC-470F-9419-EDC4A71C2C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10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14400"/>
            <a:ext cx="153924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524000" y="3543300"/>
            <a:ext cx="15544800" cy="54864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90318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35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59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41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32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53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25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7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47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684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70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42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6AC-FDF6-408A-AE7A-6C4A0A4C2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14400"/>
            <a:ext cx="153924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B1861ED-F53B-4707-B249-5E51ED3BF5E8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1524000" y="3543300"/>
            <a:ext cx="15544800" cy="5486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428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02A29-EB0A-481C-8DF3-7A887DA1B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BE9BF-11F3-4B97-93DD-E077C74F2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7D1A8-C340-4FBE-B01F-17A6A31E9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3E516-33D0-4E0B-8A39-BCA8F91E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6060B-2BA9-455E-A5CB-D0CFE17E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8CB28-FF01-4EFC-BED9-74D088D62D38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0830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170F2-BA7B-4750-B2BB-C46FCB078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07386-B8D7-4BF1-A1BB-A5295F29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DF5C9-9B8D-4C26-B813-707BC08A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2796F-0144-4C85-97D9-20E481EA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1A14B-D7B3-4839-9B05-0CA6D87E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DF9A2-88CD-46C1-BB21-8D5368768E31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67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B92EC-2990-42AC-9139-68112669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422" y="2564608"/>
            <a:ext cx="15773401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4705A-5618-4855-A6AA-DFF457316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422" y="6884195"/>
            <a:ext cx="15773401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12F83-09AC-43FC-9BA2-17F1DAB14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37049-F5A1-4E3A-9F2E-DC94123A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21FA6-55B8-431F-A243-B0D47238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EF6CD-DB57-4022-969F-E222E450F380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891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61BA-8EC2-45F6-8AD9-A0C9A161E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0CE13-A630-4593-9DC0-7A68EA98F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94133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507E69-D5EF-4901-B7DF-759FBAF3A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9467" y="2400301"/>
            <a:ext cx="8094133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D1035-1F7D-4194-B4A9-2F818108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53BAE-494A-44F5-AEE2-8A72D867D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5CF64-A090-4CA4-9DDA-F13516BA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FFBA2A-5327-47A3-840B-6C05175451F5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2033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03F0-14B6-40C1-9AF9-3D660685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711" y="547688"/>
            <a:ext cx="15773401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E877A-404F-49CB-AAF6-E45639620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712" y="2521745"/>
            <a:ext cx="7738533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508798-A87C-4A69-8889-FE05796A9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8712" y="3757613"/>
            <a:ext cx="7738533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77CAC-04F7-4800-962B-856EFCBA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9713" y="2521745"/>
            <a:ext cx="777240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88A69B-7012-4E76-B54B-628F468949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9713" y="3757613"/>
            <a:ext cx="777240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E1964D-3A47-45B5-8A81-5FF795E3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DF9B1A-3E52-49C3-B84D-7B664852A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0AF5E4-1A13-4D54-B38E-D5EDF3A08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B390A-C1B4-4561-9B14-71A5E340857C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71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B15B-AF29-4958-AEFC-C803EA93D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643275-3C43-4DF8-9764-715D55BAF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970A72-FCC5-4556-9486-0B39139FD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B0C02-4529-47DD-B5FF-DE80E4169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F924F-7F66-4F3E-A94A-29B37751122E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751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F6473-1A20-4B8B-9E37-8BCC473AA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956AA-EA8A-47A5-ABFD-9A7F3C01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C1F66-F21A-4C1E-9945-C660E53CF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1B4A-8C83-4555-923A-F64ACC27D2AC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7452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57693-7685-472A-9740-35507EE95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712" y="685800"/>
            <a:ext cx="589844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4D0DB-24AE-4438-8AFA-B47D127A7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223" y="1481138"/>
            <a:ext cx="9256889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1C884-43A5-4C88-B409-D99D12095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8712" y="3086100"/>
            <a:ext cx="5898444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E1F62-D8B7-4ECC-BBBE-762553AF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4F030-2A76-40ED-A4BC-E285F452C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81E4C-9086-454B-8C3F-ED2F467C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65D18-3676-448F-AB96-CD10014FF673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8769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88B69-5333-445C-8E37-C92B51DA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712" y="685800"/>
            <a:ext cx="589844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901CB4-650A-4402-BEF7-DA4221666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223" y="1481138"/>
            <a:ext cx="9256889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462BE-1F5E-40FD-85F7-894F822EE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8712" y="3086100"/>
            <a:ext cx="5898444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20834-F903-43E1-A050-CFEBB6839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846B3-8F5E-497A-A72A-A5845303A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5673F-B5BD-460C-B6B4-2CEF76D9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DA97D-6D30-4C43-961F-559299DA59ED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357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6625A-EB13-4997-B58D-E9C553F4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9F416-9CE1-4937-8FFD-ECF262419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52759-7810-48B6-B163-42E7BD14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16C4B-73CF-4111-BDC2-1D62452BA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D52CA-65F8-4E24-AC3A-A026CCA1E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CD0EB3-1C37-4CB0-8FDB-BFC5380D1C87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061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FC781-6B0C-4F32-A059-56B7BBAC6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258801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75818A-0E05-4F78-A283-AF8C70D0F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073467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287C0-E42B-49FC-BFBA-558718A6A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8FB3A-D262-4EB7-B4C5-CA2D07F74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8E018-5350-4D44-97B1-F9B48A79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CC229-D592-4255-95C1-9AE5749959FF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049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60674-0603-4EDC-9DCE-4B1B4CEF3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6BA71-529E-4559-9031-13B0FB133B2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2400301"/>
            <a:ext cx="8094133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B8896-565A-433F-82BD-8FF76639D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9467" y="2400301"/>
            <a:ext cx="8094133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DE253-C8C9-401B-B3E2-6F5509932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9458F-0129-4F5F-91A4-FCF3A24C1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96410-4F22-47FF-8B0D-6835066C2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fld id="{2FEF4E2E-5E93-45EA-B29F-FE523251688D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6542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11316-C36C-4C9D-A7C5-1E765D41F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4990A-4B39-4B98-A826-F615909D280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2400301"/>
            <a:ext cx="8094133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3969D-5FFE-46A4-97F1-B0BE9F29DD5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9279467" y="2400300"/>
            <a:ext cx="8094133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631E78-CECE-492B-A357-78B7CFAEEEF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9279467" y="5907883"/>
            <a:ext cx="8094133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A13A1C7-5D71-4611-A2DD-BCC4D32526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2DF87A-0AC3-453E-8FA7-A09C6B55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A74856-232D-40A1-ABF7-951EF2F1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fld id="{C5E95EEE-87FD-43C4-89D0-1761F5DB048E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8104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E204B-BEDE-4217-A6EA-AAF8852325F1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DB6B6-F7B8-452F-96DD-BC0F4634F97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14400" y="2400300"/>
            <a:ext cx="8094133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D866C-064B-44B3-981E-413F47415E7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9279467" y="2400300"/>
            <a:ext cx="8094133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9B5E14-03D6-43A6-B095-175FC8E9939F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914400" y="5907883"/>
            <a:ext cx="8094133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F12D7-E402-4DBD-9F8E-823AF3CBA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79467" y="5907883"/>
            <a:ext cx="8094133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F6BB4B-8F22-4E30-B676-100F3DD9C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284D87-9FBB-4A5F-8126-C01B6DC91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F0AEF6-A30F-457F-9741-D69C3B7C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fld id="{37140D8D-40E2-46EA-BD4E-C53967A6AF8A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3646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914400" indent="0" algn="ctr">
              <a:buNone/>
              <a:defRPr/>
            </a:lvl2pPr>
            <a:lvl3pPr marL="1828800" indent="0" algn="ctr">
              <a:buNone/>
              <a:defRPr/>
            </a:lvl3pPr>
            <a:lvl4pPr marL="2743200" indent="0" algn="ctr">
              <a:buNone/>
              <a:defRPr/>
            </a:lvl4pPr>
            <a:lvl5pPr marL="3657600" indent="0" algn="ctr">
              <a:buNone/>
              <a:defRPr/>
            </a:lvl5pPr>
            <a:lvl6pPr marL="4572000" indent="0" algn="ctr">
              <a:buNone/>
              <a:defRPr/>
            </a:lvl6pPr>
            <a:lvl7pPr marL="5486400" indent="0" algn="ctr">
              <a:buNone/>
              <a:defRPr/>
            </a:lvl7pPr>
            <a:lvl8pPr marL="6400800" indent="0" algn="ctr">
              <a:buNone/>
              <a:defRPr/>
            </a:lvl8pPr>
            <a:lvl9pPr marL="7315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9846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0738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1176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7137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99898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03246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8523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75015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06888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02339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16000" y="411958"/>
            <a:ext cx="45720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11958"/>
            <a:ext cx="134112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33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102C1-F714-411A-93F4-47C0063F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15A8B-C806-4558-9935-426D6F8C68EA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AE35D-8E31-4F7B-AF5B-DF692B5DF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995E0-E284-4ECC-BFA4-094115F12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62AA3-27D4-4472-ACB3-AA673B03A3C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436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FBF1B-83D1-4888-93B9-5548FDF8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C69C4-22F2-4F19-9636-95F32078A0DD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5E922-4E95-4725-A7EC-20CEE0A2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15283-3D2B-4D1A-93E7-E752A45B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FFB99-470B-4BAD-929D-FF6720A8187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881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3188E-7A34-40C5-BB74-027C1497B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FD184-D102-4BAC-A8AC-34FB0FDA66BC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428CF-0AB3-481F-90BC-6F4921552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49938-D434-4197-8F96-3CCCBFE9E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8ADA4-E607-4C74-B198-A22A57356AF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881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2F39A8-5E32-4778-A210-5C41D946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78136-A8BB-4A9B-A3C5-BE96318EC297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447AD3-0183-4BAF-A603-91522D589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EDC2F2-7A9A-4DCB-AA36-B31043923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142B-4FCE-48C7-9957-2195D50D732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042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F7E135-A678-4008-80DD-E8869515C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251DA-EA40-46A0-ACC1-D4222A19A96D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067287-6A50-41DC-9ECE-A791451F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59A444-0E1D-40F6-B502-9B3B84E3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B6D69-70E1-456F-AA2F-26BC6F03C8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160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55F0757-84E1-4AAC-B83F-3EAA498A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D282D-8C0F-43D2-8BBA-331355C50B61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9F7249-CC7F-48B2-A335-0373DAC51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A2BF47-D496-4845-9CFE-978B62C47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06093-C3F0-487A-B723-FDD82F3A551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564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0A2C70-1E97-44EE-BE90-8FA4DC043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8AB63-EE6F-46E5-853C-FB026F23DE4C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A14B0D2-1EF1-49C9-9549-D7383CBBD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795ED5-794F-4189-B9A8-F90AA357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78E07-4CA1-4821-9005-6CF58F7255C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06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9D875B-686A-4D19-A9BA-50CC4295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7118E-0505-4E02-937B-5B3262EE318F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506F0D-B2B3-4B69-AA7A-FCC7E5853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44BDE6-5CC2-4925-B80E-18C22805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3766D-3DC0-483A-9981-ABC3DDBD8C7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578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941954-4894-4D77-AAE4-5915A02BE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FAD61-24FE-41DF-99B7-0E124E577006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23F19E-C45B-40C1-A73B-23B2452B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860107-1EEA-49BE-910F-B73C929AA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27211-2622-427D-BE40-DB2ECC75CE5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617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9E56E-AEC5-4E6E-8C24-494DE22E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CB549-71D0-4B49-A6C7-ED62CCD0EB38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839F8-6852-4C53-B827-E9635E401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B4CA3-06D4-4380-950A-44A843EF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68936-EB4F-4813-90F8-C39265D52E7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9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94651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17ED-1D37-4DD7-A26A-B9B71247A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0CB60-6EA2-4DCF-AF8A-4FA274CC44A5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B2479-C99C-472E-9D1C-F80F883BE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120EC-DFAE-401C-B12D-E7D2ED6F5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58FDA-96FE-444E-A4B4-EB70014DE3F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983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14400"/>
            <a:ext cx="153924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524000" y="3543300"/>
            <a:ext cx="15544800" cy="54864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94318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914400" indent="0" algn="ctr">
              <a:buNone/>
              <a:defRPr/>
            </a:lvl2pPr>
            <a:lvl3pPr marL="1828800" indent="0" algn="ctr">
              <a:buNone/>
              <a:defRPr/>
            </a:lvl3pPr>
            <a:lvl4pPr marL="2743200" indent="0" algn="ctr">
              <a:buNone/>
              <a:defRPr/>
            </a:lvl4pPr>
            <a:lvl5pPr marL="3657600" indent="0" algn="ctr">
              <a:buNone/>
              <a:defRPr/>
            </a:lvl5pPr>
            <a:lvl6pPr marL="4572000" indent="0" algn="ctr">
              <a:buNone/>
              <a:defRPr/>
            </a:lvl6pPr>
            <a:lvl7pPr marL="5486400" indent="0" algn="ctr">
              <a:buNone/>
              <a:defRPr/>
            </a:lvl7pPr>
            <a:lvl8pPr marL="6400800" indent="0" algn="ctr">
              <a:buNone/>
              <a:defRPr/>
            </a:lvl8pPr>
            <a:lvl9pPr marL="7315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6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0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FB3A980-8865-49C9-920D-53DF8771CA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12750"/>
            <a:ext cx="18288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8544218-6194-415D-AC96-30166932A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15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First level	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80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5pPr>
      <a:lvl6pPr marL="914400" algn="ctr" rtl="0" fontAlgn="base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7pPr>
      <a:lvl8pPr marL="2743200" algn="ctr" rtl="0" fontAlgn="base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8pPr>
      <a:lvl9pPr marL="3657600" algn="ctr" rtl="0" fontAlgn="base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9pPr>
    </p:titleStyle>
    <p:bodyStyle>
      <a:lvl1pPr marL="1219200" indent="-12192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Arial" panose="020B0604020202020204" pitchFamily="34" charset="0"/>
        <a:buChar char="•"/>
        <a:defRPr sz="6400" b="1">
          <a:solidFill>
            <a:schemeClr val="bg1"/>
          </a:solidFill>
          <a:latin typeface="+mn-lt"/>
          <a:ea typeface="+mn-ea"/>
          <a:cs typeface="+mn-cs"/>
        </a:defRPr>
      </a:lvl1pPr>
      <a:lvl2pPr marL="1981200" indent="-10668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–"/>
        <a:defRPr sz="5600" b="1">
          <a:solidFill>
            <a:schemeClr val="bg1"/>
          </a:solidFill>
          <a:latin typeface="+mn-lt"/>
        </a:defRPr>
      </a:lvl2pPr>
      <a:lvl3pPr marL="2743200" indent="-9144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•"/>
        <a:defRPr sz="4800" b="1">
          <a:solidFill>
            <a:schemeClr val="bg1"/>
          </a:solidFill>
          <a:latin typeface="+mn-lt"/>
        </a:defRPr>
      </a:lvl3pPr>
      <a:lvl4pPr marL="3505200" indent="-7620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–"/>
        <a:defRPr sz="4000" b="1">
          <a:solidFill>
            <a:schemeClr val="bg1"/>
          </a:solidFill>
          <a:latin typeface="+mn-lt"/>
        </a:defRPr>
      </a:lvl4pPr>
      <a:lvl5pPr marL="4419600" indent="-7620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»"/>
        <a:defRPr sz="4000" b="1">
          <a:solidFill>
            <a:schemeClr val="bg1"/>
          </a:solidFill>
          <a:latin typeface="+mn-lt"/>
        </a:defRPr>
      </a:lvl5pPr>
      <a:lvl6pPr marL="5334000" indent="-7620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00" b="1">
          <a:solidFill>
            <a:schemeClr val="bg1"/>
          </a:solidFill>
          <a:latin typeface="+mn-lt"/>
        </a:defRPr>
      </a:lvl6pPr>
      <a:lvl7pPr marL="6248400" indent="-7620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00" b="1">
          <a:solidFill>
            <a:schemeClr val="bg1"/>
          </a:solidFill>
          <a:latin typeface="+mn-lt"/>
        </a:defRPr>
      </a:lvl7pPr>
      <a:lvl8pPr marL="7162800" indent="-7620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00" b="1">
          <a:solidFill>
            <a:schemeClr val="bg1"/>
          </a:solidFill>
          <a:latin typeface="+mn-lt"/>
        </a:defRPr>
      </a:lvl8pPr>
      <a:lvl9pPr marL="8077200" indent="-7620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8EE1E15-09EC-4215-9E24-A20178344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2750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1670130F-0097-46A0-BC69-FF13F2BE0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158DE-3E11-4206-BB0B-7D921C87FF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839276-EE07-42F1-84C1-087D6380CBE8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D53BB-B280-497F-8E0E-B928C6DB41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60FCC-BFDE-40C0-AD8B-0CA8CA571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7F2C19-A1B4-458D-A9BE-4C9DA525BB3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5pPr>
      <a:lvl6pPr marL="914400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7pPr>
      <a:lvl8pPr marL="2743200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8pPr>
      <a:lvl9pPr marL="3657600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685800" indent="-685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6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1C71101-D89B-48CA-A147-EEC35A8ACC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A45B16A-C7D5-40B1-8179-291115982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6727DF3-DFA8-4A40-88EA-9F871693501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9DB44EB-D6B7-4FB1-BBB5-B4E9EE546E9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1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49D014E-C87F-457B-BDEF-B6AFECA4738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100"/>
            </a:lvl1pPr>
          </a:lstStyle>
          <a:p>
            <a:fld id="{FC9EC0AB-63F1-4B07-A324-4BE60693E419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19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fontAlgn="base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43B832C-9A92-45B6-ADFE-93B75414FC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12750"/>
            <a:ext cx="18288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C49AF95-573A-4F69-8120-7402EA9476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15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First level	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282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5pPr>
      <a:lvl6pPr marL="914400" algn="ctr" rtl="0" fontAlgn="base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7pPr>
      <a:lvl8pPr marL="2743200" algn="ctr" rtl="0" fontAlgn="base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8pPr>
      <a:lvl9pPr marL="3657600" algn="ctr" rtl="0" fontAlgn="base">
        <a:spcBef>
          <a:spcPct val="0"/>
        </a:spcBef>
        <a:spcAft>
          <a:spcPct val="0"/>
        </a:spcAft>
        <a:defRPr sz="8800" b="1">
          <a:solidFill>
            <a:srgbClr val="FFFF99"/>
          </a:solidFill>
          <a:latin typeface="Tahoma" pitchFamily="34" charset="0"/>
        </a:defRPr>
      </a:lvl9pPr>
    </p:titleStyle>
    <p:bodyStyle>
      <a:lvl1pPr marL="1219200" indent="-12192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Arial" panose="020B0604020202020204" pitchFamily="34" charset="0"/>
        <a:buChar char="•"/>
        <a:defRPr sz="6400" b="1">
          <a:solidFill>
            <a:schemeClr val="bg1"/>
          </a:solidFill>
          <a:latin typeface="+mn-lt"/>
          <a:ea typeface="+mn-ea"/>
          <a:cs typeface="+mn-cs"/>
        </a:defRPr>
      </a:lvl1pPr>
      <a:lvl2pPr marL="1981200" indent="-10668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–"/>
        <a:defRPr sz="5600" b="1">
          <a:solidFill>
            <a:schemeClr val="bg1"/>
          </a:solidFill>
          <a:latin typeface="+mn-lt"/>
        </a:defRPr>
      </a:lvl2pPr>
      <a:lvl3pPr marL="2743200" indent="-9144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•"/>
        <a:defRPr sz="4800" b="1">
          <a:solidFill>
            <a:schemeClr val="bg1"/>
          </a:solidFill>
          <a:latin typeface="+mn-lt"/>
        </a:defRPr>
      </a:lvl3pPr>
      <a:lvl4pPr marL="3505200" indent="-7620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–"/>
        <a:defRPr sz="4000" b="1">
          <a:solidFill>
            <a:schemeClr val="bg1"/>
          </a:solidFill>
          <a:latin typeface="+mn-lt"/>
        </a:defRPr>
      </a:lvl4pPr>
      <a:lvl5pPr marL="4419600" indent="-7620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»"/>
        <a:defRPr sz="4000" b="1">
          <a:solidFill>
            <a:schemeClr val="bg1"/>
          </a:solidFill>
          <a:latin typeface="+mn-lt"/>
        </a:defRPr>
      </a:lvl5pPr>
      <a:lvl6pPr marL="5334000" indent="-7620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00" b="1">
          <a:solidFill>
            <a:schemeClr val="bg1"/>
          </a:solidFill>
          <a:latin typeface="+mn-lt"/>
        </a:defRPr>
      </a:lvl6pPr>
      <a:lvl7pPr marL="6248400" indent="-7620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00" b="1">
          <a:solidFill>
            <a:schemeClr val="bg1"/>
          </a:solidFill>
          <a:latin typeface="+mn-lt"/>
        </a:defRPr>
      </a:lvl7pPr>
      <a:lvl8pPr marL="7162800" indent="-7620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00" b="1">
          <a:solidFill>
            <a:schemeClr val="bg1"/>
          </a:solidFill>
          <a:latin typeface="+mn-lt"/>
        </a:defRPr>
      </a:lvl8pPr>
      <a:lvl9pPr marL="8077200" indent="-7620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374D204F-CBED-4BDF-B6EC-CCBDE5840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2750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9B8A4516-E1B4-442B-956C-2D89E04C7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4AB8D-930D-4DC2-9D43-FD809C0C2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897F33-28A5-482C-B82D-A3A3283DDE6F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F17BD-BA50-4505-8901-417450AEB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9209-AF09-4745-A746-CD87F39A6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671CA7-D671-452B-B634-762A09C372E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2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5pPr>
      <a:lvl6pPr marL="914400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7pPr>
      <a:lvl8pPr marL="2743200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8pPr>
      <a:lvl9pPr marL="3657600" algn="ctr" rtl="0" fontAlgn="base"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685800" indent="-685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8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emf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21.png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5.xml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emf"/><Relationship Id="rId4" Type="http://schemas.openxmlformats.org/officeDocument/2006/relationships/image" Target="../media/image7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emf"/><Relationship Id="rId4" Type="http://schemas.openxmlformats.org/officeDocument/2006/relationships/image" Target="../media/image7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3.xml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4573044"/>
            <a:ext cx="14682604" cy="1525982"/>
          </a:xfrm>
        </p:spPr>
        <p:txBody>
          <a:bodyPr/>
          <a:lstStyle/>
          <a:p>
            <a:r>
              <a:rPr lang="pt-BR" sz="4000" dirty="0"/>
              <a:t>Rejeição do aloenxerto de fígado mediada por anticorpos: uma atualização e uma perspectiva clínico-patológica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John Hart, MD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Universidade de Chicago, EUA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5D29BF8D-F1F9-496F-BA23-8AE466363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4C2F0F7A-52CE-42A1-B122-DC6E7F18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1"/>
            <a:ext cx="18288000" cy="213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>
            <a:extLst>
              <a:ext uri="{FF2B5EF4-FFF2-40B4-BE49-F238E27FC236}">
                <a16:creationId xmlns:a16="http://schemas.microsoft.com/office/drawing/2014/main" id="{65386570-4AF8-4044-9919-68AAC5F9E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5"/>
          <a:stretch>
            <a:fillRect/>
          </a:stretch>
        </p:blipFill>
        <p:spPr bwMode="auto">
          <a:xfrm>
            <a:off x="0" y="3428999"/>
            <a:ext cx="18288000" cy="681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>
            <a:extLst>
              <a:ext uri="{FF2B5EF4-FFF2-40B4-BE49-F238E27FC236}">
                <a16:creationId xmlns:a16="http://schemas.microsoft.com/office/drawing/2014/main" id="{B2C0186A-DEA8-42DA-8D7A-EF51ADCA8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67196"/>
            <a:ext cx="10099676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A976DFD-4887-44F2-B6C4-2C5DE8B71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059"/>
            <a:ext cx="182880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A0505D1D-8B52-4978-BE7F-E597C0827A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43ABAE0F-52D2-44AD-B155-B22D10CDC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1"/>
            <a:ext cx="182880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>
            <a:extLst>
              <a:ext uri="{FF2B5EF4-FFF2-40B4-BE49-F238E27FC236}">
                <a16:creationId xmlns:a16="http://schemas.microsoft.com/office/drawing/2014/main" id="{562825C3-2610-42E4-9FA0-ECDB749D6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923927"/>
            <a:ext cx="10099676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>
            <a:extLst>
              <a:ext uri="{FF2B5EF4-FFF2-40B4-BE49-F238E27FC236}">
                <a16:creationId xmlns:a16="http://schemas.microsoft.com/office/drawing/2014/main" id="{67991FB4-5BE8-49D9-A5D3-C6F1FD052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0301"/>
            <a:ext cx="182880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0">
            <a:extLst>
              <a:ext uri="{FF2B5EF4-FFF2-40B4-BE49-F238E27FC236}">
                <a16:creationId xmlns:a16="http://schemas.microsoft.com/office/drawing/2014/main" id="{E9B16427-C028-4C3B-87B8-E176C54CF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6151"/>
            <a:ext cx="182880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1D680E1F-F1D5-4692-9560-01733000BF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7" name="Content Placeholder 6">
            <a:extLst>
              <a:ext uri="{FF2B5EF4-FFF2-40B4-BE49-F238E27FC236}">
                <a16:creationId xmlns:a16="http://schemas.microsoft.com/office/drawing/2014/main" id="{B4217C56-3075-4472-B6F3-28551138BC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6" y="2765426"/>
            <a:ext cx="6080124" cy="7569200"/>
          </a:xfrm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0C944A80-B230-4C19-AD8F-CD746A8BE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44450"/>
            <a:ext cx="18288000" cy="272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>
            <a:extLst>
              <a:ext uri="{FF2B5EF4-FFF2-40B4-BE49-F238E27FC236}">
                <a16:creationId xmlns:a16="http://schemas.microsoft.com/office/drawing/2014/main" id="{6008A562-4C4F-4FA1-BEE0-68F24E7E2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7" y="2813050"/>
            <a:ext cx="10064750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>
            <a:extLst>
              <a:ext uri="{FF2B5EF4-FFF2-40B4-BE49-F238E27FC236}">
                <a16:creationId xmlns:a16="http://schemas.microsoft.com/office/drawing/2014/main" id="{4D39235A-1466-487E-8E86-0595A4B74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2019300"/>
            <a:ext cx="7302500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55F36-BF00-4AE1-BDD3-C4CCCFAD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5150D8-101E-43E5-B921-031FF2500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173"/>
          <a:stretch/>
        </p:blipFill>
        <p:spPr>
          <a:xfrm>
            <a:off x="9157854" y="2813050"/>
            <a:ext cx="9130146" cy="74295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030FD5-072B-4863-B257-8A6E6E426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6" y="2813050"/>
            <a:ext cx="8977746" cy="739139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932C287-4475-4BA0-ABEE-2F867E011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44450"/>
            <a:ext cx="18288000" cy="272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4504AC3F-1200-4081-B762-029FD9B42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2019300"/>
            <a:ext cx="7302500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946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ACF4-69D8-41D1-BCF7-1A32E5D37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AB0ED-5B99-4CA2-9AC1-A7DF5E45E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2AE16-CE77-4141-B633-3EE751FEC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59528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AF7C6-FDF9-4495-8423-C3EC9B8D4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529" y="0"/>
            <a:ext cx="9885014" cy="1028700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E6DE961-67D7-43F3-A2F6-C0773C214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00" y="9757208"/>
            <a:ext cx="7302500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563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Título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15D99-853A-4503-A050-43468C5B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309776"/>
            <a:ext cx="9608234" cy="7971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CBBD8-E4CB-4405-B713-9E4B2EA7C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14"/>
            <a:ext cx="9608233" cy="2304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C8B49-3A0C-4FAA-AC8F-5BCC5F3A2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6761" y="0"/>
            <a:ext cx="4341238" cy="102815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B4DCD4-5792-44C3-90AE-095656D164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7950" y="0"/>
            <a:ext cx="4308811" cy="10281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BCF0B6-A17D-4E3F-BDA0-76417FB358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1238" y="1443591"/>
            <a:ext cx="4594302" cy="4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84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Slide </a:t>
            </a:r>
            <a:r>
              <a:rPr lang="pt-BR" dirty="0" err="1"/>
              <a:t>Title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BFEDA-05DA-4955-A4A4-1EA9FE46F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63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>
            <a:extLst>
              <a:ext uri="{FF2B5EF4-FFF2-40B4-BE49-F238E27FC236}">
                <a16:creationId xmlns:a16="http://schemas.microsoft.com/office/drawing/2014/main" id="{B149ED01-5349-4BC0-8EB7-CECDF211D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Clinical History</a:t>
            </a:r>
          </a:p>
        </p:txBody>
      </p:sp>
      <p:sp>
        <p:nvSpPr>
          <p:cNvPr id="2051" name="Content Placeholder 4">
            <a:extLst>
              <a:ext uri="{FF2B5EF4-FFF2-40B4-BE49-F238E27FC236}">
                <a16:creationId xmlns:a16="http://schemas.microsoft.com/office/drawing/2014/main" id="{A417DC47-61C4-4B8E-A944-C16182514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400301"/>
            <a:ext cx="16916400" cy="6788150"/>
          </a:xfrm>
        </p:spPr>
        <p:txBody>
          <a:bodyPr/>
          <a:lstStyle/>
          <a:p>
            <a:r>
              <a:rPr lang="en-US" altLang="en-US" sz="4000" dirty="0">
                <a:latin typeface="Calibri" panose="020F0502020204030204" pitchFamily="34" charset="0"/>
              </a:rPr>
              <a:t>74 </a:t>
            </a:r>
            <a:r>
              <a:rPr lang="en-US" altLang="en-US" sz="4000" dirty="0" err="1">
                <a:latin typeface="Calibri" panose="020F0502020204030204" pitchFamily="34" charset="0"/>
              </a:rPr>
              <a:t>y.o</a:t>
            </a:r>
            <a:r>
              <a:rPr lang="en-US" altLang="en-US" sz="4000" dirty="0">
                <a:latin typeface="Calibri" panose="020F0502020204030204" pitchFamily="34" charset="0"/>
              </a:rPr>
              <a:t>. F s/p OLT in 1997 for fulminant hepatic necrosis due to 	nitrofurantoin associated hepatotoxicity</a:t>
            </a:r>
          </a:p>
          <a:p>
            <a:r>
              <a:rPr lang="en-US" altLang="en-US" sz="4000" dirty="0">
                <a:latin typeface="Calibri" panose="020F0502020204030204" pitchFamily="34" charset="0"/>
              </a:rPr>
              <a:t>An allograft biopsy 6 weeks post-OLT revealed CMV hepatitis</a:t>
            </a:r>
          </a:p>
          <a:p>
            <a:r>
              <a:rPr lang="en-US" altLang="en-US" sz="4000" dirty="0">
                <a:latin typeface="Calibri" panose="020F0502020204030204" pitchFamily="34" charset="0"/>
              </a:rPr>
              <a:t>Mild persistent elevation of serum AST and ALT </a:t>
            </a:r>
          </a:p>
          <a:p>
            <a:r>
              <a:rPr lang="en-US" altLang="en-US" sz="4000" dirty="0">
                <a:latin typeface="Calibri" panose="020F0502020204030204" pitchFamily="34" charset="0"/>
              </a:rPr>
              <a:t>An allograft biopsy revealed periportal hepatocyte dropout of unknown 	etiology</a:t>
            </a:r>
          </a:p>
          <a:p>
            <a:r>
              <a:rPr lang="en-US" altLang="en-US" sz="4000" dirty="0">
                <a:latin typeface="Calibri" panose="020F0502020204030204" pitchFamily="34" charset="0"/>
              </a:rPr>
              <a:t>Continued mild elevation of AST/ALT, then a spike to AST of 281</a:t>
            </a:r>
          </a:p>
          <a:p>
            <a:r>
              <a:rPr lang="en-US" altLang="en-US" sz="4000" dirty="0">
                <a:latin typeface="Calibri" panose="020F0502020204030204" pitchFamily="34" charset="0"/>
              </a:rPr>
              <a:t>MRCP reveals no biliary dilation</a:t>
            </a:r>
          </a:p>
          <a:p>
            <a:r>
              <a:rPr lang="da-DK" altLang="en-US" sz="4000" dirty="0">
                <a:latin typeface="Calibri" panose="020F0502020204030204" pitchFamily="34" charset="0"/>
              </a:rPr>
              <a:t>TB = 0.3, AST = 112, ALT = 110, alk phos = 184</a:t>
            </a:r>
          </a:p>
          <a:p>
            <a:endParaRPr lang="en-US" altLang="en-US" sz="4000" dirty="0">
              <a:latin typeface="Calibri" panose="020F0502020204030204" pitchFamily="34" charset="0"/>
            </a:endParaRPr>
          </a:p>
          <a:p>
            <a:endParaRPr lang="en-US" altLang="en-US" sz="4000" dirty="0">
              <a:latin typeface="Calibri" panose="020F0502020204030204" pitchFamily="34" charset="0"/>
            </a:endParaRPr>
          </a:p>
          <a:p>
            <a:endParaRPr lang="en-US" altLang="en-US" sz="4000" dirty="0">
              <a:latin typeface="Calibri" panose="020F0502020204030204" pitchFamily="34" charset="0"/>
            </a:endParaRPr>
          </a:p>
          <a:p>
            <a:endParaRPr lang="en-US" altLang="en-US" sz="4000" dirty="0">
              <a:latin typeface="Calibri" panose="020F0502020204030204" pitchFamily="34" charset="0"/>
            </a:endParaRPr>
          </a:p>
          <a:p>
            <a:endParaRPr lang="en-US" altLang="en-US" sz="4000" dirty="0">
              <a:latin typeface="Calibri" panose="020F0502020204030204" pitchFamily="34" charset="0"/>
            </a:endParaRPr>
          </a:p>
        </p:txBody>
      </p:sp>
      <p:sp>
        <p:nvSpPr>
          <p:cNvPr id="2052" name="TextBox 7">
            <a:extLst>
              <a:ext uri="{FF2B5EF4-FFF2-40B4-BE49-F238E27FC236}">
                <a16:creationId xmlns:a16="http://schemas.microsoft.com/office/drawing/2014/main" id="{C96EC404-221E-48FF-A713-056A1A899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76301"/>
            <a:ext cx="2561920" cy="83099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1828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4800">
                <a:solidFill>
                  <a:srgbClr val="FFFFFF"/>
                </a:solidFill>
                <a:latin typeface="Calibri" panose="020F0502020204030204" pitchFamily="34" charset="0"/>
              </a:rPr>
              <a:t>20-30002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E935F632-EB87-4FEC-84A2-412348D1B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8D6EC726-D308-4189-8B0A-6A00A463C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400301"/>
            <a:ext cx="16459200" cy="4823459"/>
          </a:xfrm>
        </p:spPr>
        <p:txBody>
          <a:bodyPr/>
          <a:lstStyle/>
          <a:p>
            <a:r>
              <a:rPr lang="en-US" altLang="en-US" sz="4800" dirty="0">
                <a:latin typeface="Calibri" panose="020F0502020204030204" pitchFamily="34" charset="0"/>
              </a:rPr>
              <a:t>DSA testing:</a:t>
            </a:r>
          </a:p>
          <a:p>
            <a:pPr lvl="1"/>
            <a:r>
              <a:rPr lang="en-US" altLang="en-US" sz="4000" dirty="0">
                <a:latin typeface="Calibri" panose="020F0502020204030204" pitchFamily="34" charset="0"/>
              </a:rPr>
              <a:t>HLA class II PRA = 94%</a:t>
            </a:r>
          </a:p>
          <a:p>
            <a:pPr lvl="1"/>
            <a:r>
              <a:rPr lang="en-US" altLang="en-US" sz="4000" dirty="0">
                <a:latin typeface="Calibri" panose="020F0502020204030204" pitchFamily="34" charset="0"/>
              </a:rPr>
              <a:t>anti-HLA DR53 and DQ7 are donor specific antibodies antigens </a:t>
            </a:r>
          </a:p>
          <a:p>
            <a:pPr lvl="1"/>
            <a:r>
              <a:rPr lang="en-US" altLang="en-US" sz="4000" dirty="0">
                <a:latin typeface="Calibri" panose="020F0502020204030204" pitchFamily="34" charset="0"/>
              </a:rPr>
              <a:t>Predicted to yield a positive flow cytometric crossmatch</a:t>
            </a:r>
          </a:p>
          <a:p>
            <a:r>
              <a:rPr lang="en-US" altLang="en-US" sz="4800" dirty="0">
                <a:latin typeface="Calibri" panose="020F0502020204030204" pitchFamily="34" charset="0"/>
              </a:rPr>
              <a:t>Request c4d </a:t>
            </a:r>
            <a:r>
              <a:rPr lang="en-US" altLang="en-US" sz="4800" dirty="0" err="1">
                <a:latin typeface="Calibri" panose="020F0502020204030204" pitchFamily="34" charset="0"/>
              </a:rPr>
              <a:t>immunostain</a:t>
            </a:r>
            <a:r>
              <a:rPr lang="en-US" altLang="en-US" sz="4800" dirty="0">
                <a:latin typeface="Calibri" panose="020F0502020204030204" pitchFamily="34" charset="0"/>
              </a:rPr>
              <a:t> on prior biopsy</a:t>
            </a:r>
          </a:p>
          <a:p>
            <a:endParaRPr lang="en-US" altLang="en-US" sz="4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BAFD1F-262C-4717-B7BC-1835063D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2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525593"/>
            <a:ext cx="16287350" cy="1216131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00125" y="3113323"/>
            <a:ext cx="16287750" cy="4926269"/>
          </a:xfrm>
        </p:spPr>
        <p:txBody>
          <a:bodyPr/>
          <a:lstStyle/>
          <a:p>
            <a:r>
              <a:rPr lang="pt-BR" dirty="0"/>
              <a:t>Dr Hart não ter conflito de interesse a declarar</a:t>
            </a:r>
          </a:p>
          <a:p>
            <a:pPr>
              <a:lnSpc>
                <a:spcPts val="4000"/>
              </a:lnSpc>
            </a:pPr>
            <a:r>
              <a:rPr lang="pt-BR" sz="3000" dirty="0"/>
              <a:t>Em caso afirmativo, especificar: associação financeira relevante</a:t>
            </a:r>
            <a:br>
              <a:rPr lang="pt-BR" sz="3000" dirty="0"/>
            </a:br>
            <a:r>
              <a:rPr lang="pt-BR" sz="3000" dirty="0"/>
              <a:t>nos últimos 12 meses e que esteja relacionada ao conteúdo da</a:t>
            </a:r>
            <a:br>
              <a:rPr lang="pt-BR" sz="3000" dirty="0"/>
            </a:br>
            <a:r>
              <a:rPr lang="pt-BR" sz="3000" dirty="0"/>
              <a:t>atividade científica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F5523-FD8C-4BD5-9B3D-26B58A0F6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60C0F4-AAE8-4579-8A91-4FC1A3B8F616}"/>
              </a:ext>
            </a:extLst>
          </p:cNvPr>
          <p:cNvSpPr txBox="1"/>
          <p:nvPr/>
        </p:nvSpPr>
        <p:spPr>
          <a:xfrm>
            <a:off x="436419" y="374073"/>
            <a:ext cx="1515158" cy="110799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6600" b="1" dirty="0"/>
              <a:t>C4d</a:t>
            </a:r>
          </a:p>
        </p:txBody>
      </p:sp>
    </p:spTree>
    <p:extLst>
      <p:ext uri="{BB962C8B-B14F-4D97-AF65-F5344CB8AC3E}">
        <p14:creationId xmlns:p14="http://schemas.microsoft.com/office/powerpoint/2010/main" val="2361277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9F1E0-3E69-481C-B25E-31333379FC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D4167-9998-41F3-9B99-2969CF7F3C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543AA8-3BC2-4E63-9C03-F385D5140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BA6404-F92E-4DAD-AF8E-951B89B99F18}"/>
              </a:ext>
            </a:extLst>
          </p:cNvPr>
          <p:cNvSpPr txBox="1"/>
          <p:nvPr/>
        </p:nvSpPr>
        <p:spPr>
          <a:xfrm>
            <a:off x="436419" y="374073"/>
            <a:ext cx="1515158" cy="110799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6600" b="1" dirty="0"/>
              <a:t>C4d</a:t>
            </a:r>
          </a:p>
        </p:txBody>
      </p:sp>
    </p:spTree>
    <p:extLst>
      <p:ext uri="{BB962C8B-B14F-4D97-AF65-F5344CB8AC3E}">
        <p14:creationId xmlns:p14="http://schemas.microsoft.com/office/powerpoint/2010/main" val="768312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C38520-C593-480D-9560-4CEF502C2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50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E7A7B8-A480-413A-9AA8-AB3349C97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FC3986-EE20-4AC9-B72C-0D17987884FB}"/>
              </a:ext>
            </a:extLst>
          </p:cNvPr>
          <p:cNvSpPr txBox="1"/>
          <p:nvPr/>
        </p:nvSpPr>
        <p:spPr>
          <a:xfrm>
            <a:off x="436419" y="374073"/>
            <a:ext cx="1515158" cy="110799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6600" b="1" dirty="0"/>
              <a:t>C4d</a:t>
            </a:r>
          </a:p>
        </p:txBody>
      </p:sp>
    </p:spTree>
    <p:extLst>
      <p:ext uri="{BB962C8B-B14F-4D97-AF65-F5344CB8AC3E}">
        <p14:creationId xmlns:p14="http://schemas.microsoft.com/office/powerpoint/2010/main" val="2953875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>
            <a:extLst>
              <a:ext uri="{FF2B5EF4-FFF2-40B4-BE49-F238E27FC236}">
                <a16:creationId xmlns:a16="http://schemas.microsoft.com/office/drawing/2014/main" id="{FE265B67-5BF8-439B-9C32-C9F5478E8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1025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0" name="Picture 10">
            <a:extLst>
              <a:ext uri="{FF2B5EF4-FFF2-40B4-BE49-F238E27FC236}">
                <a16:creationId xmlns:a16="http://schemas.microsoft.com/office/drawing/2014/main" id="{7DD285CE-C4D1-4BB6-87F8-CA6AF94C0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60" y="0"/>
            <a:ext cx="912114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4BE87573-8D46-4556-A68C-4487ACE94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4758" y="40482"/>
            <a:ext cx="10660856" cy="10156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 defTabSz="1828800"/>
            <a:r>
              <a:rPr lang="en-US" altLang="en-US" sz="6000" dirty="0">
                <a:latin typeface="Calibri"/>
              </a:rPr>
              <a:t>   Antibody Mediated Rejection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3634" name="Object 2">
            <a:extLst>
              <a:ext uri="{FF2B5EF4-FFF2-40B4-BE49-F238E27FC236}">
                <a16:creationId xmlns:a16="http://schemas.microsoft.com/office/drawing/2014/main" id="{1CB2B453-EDA5-4D90-A096-05759B954E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308"/>
              </p:ext>
            </p:extLst>
          </p:nvPr>
        </p:nvGraphicFramePr>
        <p:xfrm>
          <a:off x="0" y="-1"/>
          <a:ext cx="18470880" cy="10310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5123530" imgH="3394541" progId="PowerPoint.Slide.8">
                  <p:embed/>
                </p:oleObj>
              </mc:Choice>
              <mc:Fallback>
                <p:oleObj name="Slide" r:id="rId2" imgW="5123530" imgH="3394541" progId="PowerPoint.Slide.8">
                  <p:embed/>
                  <p:pic>
                    <p:nvPicPr>
                      <p:cNvPr id="453634" name="Object 2">
                        <a:extLst>
                          <a:ext uri="{FF2B5EF4-FFF2-40B4-BE49-F238E27FC236}">
                            <a16:creationId xmlns:a16="http://schemas.microsoft.com/office/drawing/2014/main" id="{1CB2B453-EDA5-4D90-A096-05759B954E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12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69" t="8620" r="6618" b="1563"/>
                      <a:stretch>
                        <a:fillRect/>
                      </a:stretch>
                    </p:blipFill>
                    <p:spPr bwMode="auto">
                      <a:xfrm>
                        <a:off x="0" y="-1"/>
                        <a:ext cx="18470880" cy="103108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3635" name="Text Box 3">
            <a:extLst>
              <a:ext uri="{FF2B5EF4-FFF2-40B4-BE49-F238E27FC236}">
                <a16:creationId xmlns:a16="http://schemas.microsoft.com/office/drawing/2014/main" id="{FF80B82C-A1E6-42F1-BEC8-55014BCC0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4758" y="40482"/>
            <a:ext cx="10660856" cy="10156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 defTabSz="1828800"/>
            <a:r>
              <a:rPr lang="en-US" altLang="en-US" sz="6000" dirty="0">
                <a:latin typeface="Calibri"/>
              </a:rPr>
              <a:t>   Antibody Mediated Rejection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4658" name="Object 2">
            <a:extLst>
              <a:ext uri="{FF2B5EF4-FFF2-40B4-BE49-F238E27FC236}">
                <a16:creationId xmlns:a16="http://schemas.microsoft.com/office/drawing/2014/main" id="{C56CF3F6-6C0F-46D9-AA29-F9CB8783E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535564"/>
              </p:ext>
            </p:extLst>
          </p:nvPr>
        </p:nvGraphicFramePr>
        <p:xfrm>
          <a:off x="-1" y="-1"/>
          <a:ext cx="18288001" cy="10302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5123530" imgH="3394541" progId="PowerPoint.Slide.8">
                  <p:embed/>
                </p:oleObj>
              </mc:Choice>
              <mc:Fallback>
                <p:oleObj name="Slide" r:id="rId2" imgW="5123530" imgH="3394541" progId="PowerPoint.Slide.8">
                  <p:embed/>
                  <p:pic>
                    <p:nvPicPr>
                      <p:cNvPr id="454658" name="Object 2">
                        <a:extLst>
                          <a:ext uri="{FF2B5EF4-FFF2-40B4-BE49-F238E27FC236}">
                            <a16:creationId xmlns:a16="http://schemas.microsoft.com/office/drawing/2014/main" id="{C56CF3F6-6C0F-46D9-AA29-F9CB8783EB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12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699" t="7639" r="3954"/>
                      <a:stretch>
                        <a:fillRect/>
                      </a:stretch>
                    </p:blipFill>
                    <p:spPr bwMode="auto">
                      <a:xfrm>
                        <a:off x="-1" y="-1"/>
                        <a:ext cx="18288001" cy="10302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4659" name="Text Box 3">
            <a:extLst>
              <a:ext uri="{FF2B5EF4-FFF2-40B4-BE49-F238E27FC236}">
                <a16:creationId xmlns:a16="http://schemas.microsoft.com/office/drawing/2014/main" id="{E60A481A-B4A8-4900-AA23-C6391346D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147" y="335758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828800"/>
            <a:endParaRPr lang="en-US" altLang="en-US" sz="3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4660" name="Text Box 4">
            <a:extLst>
              <a:ext uri="{FF2B5EF4-FFF2-40B4-BE49-F238E27FC236}">
                <a16:creationId xmlns:a16="http://schemas.microsoft.com/office/drawing/2014/main" id="{99158432-149B-4C12-B1CA-A6FF7F6B3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253" y="151092"/>
            <a:ext cx="14708764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1828800"/>
            <a:r>
              <a:rPr lang="en-US" altLang="en-US" sz="5400" dirty="0">
                <a:latin typeface="Calibri"/>
              </a:rPr>
              <a:t>C4d Immunostains in Antibody Mediated Rejection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5682" name="Object 2">
            <a:extLst>
              <a:ext uri="{FF2B5EF4-FFF2-40B4-BE49-F238E27FC236}">
                <a16:creationId xmlns:a16="http://schemas.microsoft.com/office/drawing/2014/main" id="{3822FB8B-6208-4137-B6AC-327645A6EB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301867"/>
              </p:ext>
            </p:extLst>
          </p:nvPr>
        </p:nvGraphicFramePr>
        <p:xfrm>
          <a:off x="-1" y="0"/>
          <a:ext cx="18288001" cy="10226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5123530" imgH="3394541" progId="PowerPoint.Slide.8">
                  <p:embed/>
                </p:oleObj>
              </mc:Choice>
              <mc:Fallback>
                <p:oleObj name="Slide" r:id="rId2" imgW="5123530" imgH="3394541" progId="PowerPoint.Slide.8">
                  <p:embed/>
                  <p:pic>
                    <p:nvPicPr>
                      <p:cNvPr id="455682" name="Object 2">
                        <a:extLst>
                          <a:ext uri="{FF2B5EF4-FFF2-40B4-BE49-F238E27FC236}">
                            <a16:creationId xmlns:a16="http://schemas.microsoft.com/office/drawing/2014/main" id="{3822FB8B-6208-4137-B6AC-327645A6EB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711" t="8620" r="4997" b="1347"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18288001" cy="10226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4">
            <a:extLst>
              <a:ext uri="{FF2B5EF4-FFF2-40B4-BE49-F238E27FC236}">
                <a16:creationId xmlns:a16="http://schemas.microsoft.com/office/drawing/2014/main" id="{B9333C94-1B6C-48FF-8FF3-4BBA588FF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35" y="9238979"/>
            <a:ext cx="14708764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1828800"/>
            <a:r>
              <a:rPr lang="en-US" altLang="en-US" sz="5400" dirty="0">
                <a:latin typeface="Calibri"/>
              </a:rPr>
              <a:t>C4d Immunostains in Antibody Mediated Rejection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6706" name="Object 2">
            <a:extLst>
              <a:ext uri="{FF2B5EF4-FFF2-40B4-BE49-F238E27FC236}">
                <a16:creationId xmlns:a16="http://schemas.microsoft.com/office/drawing/2014/main" id="{EB07AE99-9DAE-4DE5-A0FF-C54245DE48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950181"/>
              </p:ext>
            </p:extLst>
          </p:nvPr>
        </p:nvGraphicFramePr>
        <p:xfrm>
          <a:off x="-1" y="36823"/>
          <a:ext cx="18288001" cy="10213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5123530" imgH="3394541" progId="PowerPoint.Slide.8">
                  <p:embed/>
                </p:oleObj>
              </mc:Choice>
              <mc:Fallback>
                <p:oleObj name="Slide" r:id="rId2" imgW="5123530" imgH="3394541" progId="PowerPoint.Slide.8">
                  <p:embed/>
                  <p:pic>
                    <p:nvPicPr>
                      <p:cNvPr id="456706" name="Object 2">
                        <a:extLst>
                          <a:ext uri="{FF2B5EF4-FFF2-40B4-BE49-F238E27FC236}">
                            <a16:creationId xmlns:a16="http://schemas.microsoft.com/office/drawing/2014/main" id="{EB07AE99-9DAE-4DE5-A0FF-C54245DE48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693" r="1785"/>
                      <a:stretch>
                        <a:fillRect/>
                      </a:stretch>
                    </p:blipFill>
                    <p:spPr bwMode="auto">
                      <a:xfrm>
                        <a:off x="-1" y="36823"/>
                        <a:ext cx="18288001" cy="10213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6707" name="Text Box 3">
            <a:extLst>
              <a:ext uri="{FF2B5EF4-FFF2-40B4-BE49-F238E27FC236}">
                <a16:creationId xmlns:a16="http://schemas.microsoft.com/office/drawing/2014/main" id="{300AB42E-736C-4CFF-9E24-45953A03B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147" y="185738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828800"/>
            <a:endParaRPr lang="en-US" altLang="en-US" sz="3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32032488-A6A1-4AB9-96BC-BA5D6DB2D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35" y="9238979"/>
            <a:ext cx="14708764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1828800"/>
            <a:r>
              <a:rPr lang="en-US" altLang="en-US" sz="5400" dirty="0">
                <a:latin typeface="Calibri"/>
              </a:rPr>
              <a:t>C4d Immunostains in Antibody Mediated Rejection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479DE1C1-D009-484D-B821-52C767DAE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6"/>
            <a:ext cx="18288000" cy="328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>
            <a:extLst>
              <a:ext uri="{FF2B5EF4-FFF2-40B4-BE49-F238E27FC236}">
                <a16:creationId xmlns:a16="http://schemas.microsoft.com/office/drawing/2014/main" id="{205FDE12-397E-48E3-886D-4AC933F8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9553576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>
            <a:extLst>
              <a:ext uri="{FF2B5EF4-FFF2-40B4-BE49-F238E27FC236}">
                <a16:creationId xmlns:a16="http://schemas.microsoft.com/office/drawing/2014/main" id="{550DEB44-C2D2-4F3A-8368-266E272C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76" y="3368676"/>
            <a:ext cx="8734424" cy="691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8">
            <a:extLst>
              <a:ext uri="{FF2B5EF4-FFF2-40B4-BE49-F238E27FC236}">
                <a16:creationId xmlns:a16="http://schemas.microsoft.com/office/drawing/2014/main" id="{A3190F55-CA35-4F94-A731-5267E494C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279527"/>
            <a:ext cx="90995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434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Liver Allograft Rejection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050" y="2390321"/>
            <a:ext cx="16725900" cy="6664469"/>
          </a:xfrm>
        </p:spPr>
        <p:txBody>
          <a:bodyPr/>
          <a:lstStyle/>
          <a:p>
            <a:pPr marL="857250" indent="-85725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6000" b="1" dirty="0"/>
              <a:t>Antibody Mediated Rejection (AMR):</a:t>
            </a:r>
          </a:p>
          <a:p>
            <a:pPr marL="1543050" lvl="1" indent="-857250" algn="l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6000" b="1" dirty="0">
                <a:solidFill>
                  <a:schemeClr val="tx1"/>
                </a:solidFill>
              </a:rPr>
              <a:t>ABO incompatible donor organ</a:t>
            </a:r>
          </a:p>
          <a:p>
            <a:pPr marL="1543050" lvl="1" indent="-857250" algn="l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6000" b="1" dirty="0">
                <a:solidFill>
                  <a:schemeClr val="tx1"/>
                </a:solidFill>
              </a:rPr>
              <a:t>HLA antigens / lymphocytotoxic antibodies</a:t>
            </a:r>
          </a:p>
          <a:p>
            <a:pPr marL="857250" indent="-85725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6000" b="1" dirty="0"/>
              <a:t>Plasma cell rich rejection</a:t>
            </a:r>
          </a:p>
          <a:p>
            <a:pPr marL="857250" indent="-85725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6000" b="1" dirty="0"/>
              <a:t>Acute T-cell mediated rejection</a:t>
            </a:r>
          </a:p>
          <a:p>
            <a:pPr marL="857250" indent="-85725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6000" b="1" dirty="0"/>
              <a:t>Chronic (ductopenic) rejection</a:t>
            </a:r>
          </a:p>
          <a:p>
            <a:pPr marL="857250" indent="-85725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pt-BR" sz="6000" b="1" dirty="0"/>
          </a:p>
        </p:txBody>
      </p:sp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F2ABDB27-8762-4BEF-970E-7DA999102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9"/>
          <a:stretch>
            <a:fillRect/>
          </a:stretch>
        </p:blipFill>
        <p:spPr bwMode="auto">
          <a:xfrm>
            <a:off x="44451" y="0"/>
            <a:ext cx="1824355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81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F2ABDB27-8762-4BEF-970E-7DA999102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9"/>
          <a:stretch>
            <a:fillRect/>
          </a:stretch>
        </p:blipFill>
        <p:spPr bwMode="auto">
          <a:xfrm>
            <a:off x="44451" y="0"/>
            <a:ext cx="1824355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31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C576CA09-5118-4BFB-93B2-E06AB309BC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3E1907DB-B4DB-4CBC-849E-35A67D4E5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76F34-F236-4258-B254-1A2E9C3BF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2901210-8DE1-4882-BAE7-21452789D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29E63-EDED-4BE0-B4EF-615B34CCC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94" y="9331797"/>
            <a:ext cx="5263376" cy="4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45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AF3DD-D1EB-45E0-91D1-A9EED43B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AF815D-374F-4149-9207-5DA5D0699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711" y="-10392"/>
            <a:ext cx="18287998" cy="256309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CC565F-4F25-4259-84BA-C5382A87D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08" y="2550394"/>
            <a:ext cx="10745292" cy="7736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FF4B69-5825-41D5-92E1-0DD1AA172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1" y="2550392"/>
            <a:ext cx="7949610" cy="7736608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D7F3E5AF-4411-4BED-ABEF-9E2A64A61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618" y="922769"/>
            <a:ext cx="7302500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79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AF3DD-D1EB-45E0-91D1-A9EED43B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AF815D-374F-4149-9207-5DA5D0699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711" y="-10392"/>
            <a:ext cx="18287998" cy="256309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00D8E5-31AC-40AE-9DB1-DE9ADB7E9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81260"/>
            <a:ext cx="16944116" cy="770574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77680F96-1A03-4997-96A8-4B6C2CBF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618" y="860424"/>
            <a:ext cx="7302500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982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3EB91-1134-4640-A135-FD83F3C8D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F7C300-87F0-4B8C-9DBC-AD445D470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86"/>
            <a:ext cx="18288000" cy="10331036"/>
          </a:xfr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042E337D-C239-4A81-9B44-FD741FC35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669462"/>
            <a:ext cx="7302500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912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AF3DD-D1EB-45E0-91D1-A9EED43B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AF815D-374F-4149-9207-5DA5D0699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711" y="-10392"/>
            <a:ext cx="18287998" cy="256309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0DC92A-1857-4B4B-BB75-E8A8A88B1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42" y="2550392"/>
            <a:ext cx="9296400" cy="7622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0DE871-E2B0-46E0-94A9-7EA0602D5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155" y="2550392"/>
            <a:ext cx="8749846" cy="76962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0C299BD-AA1B-4680-B981-FACAA433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860424"/>
            <a:ext cx="7302500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2416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C7969CBA-03BA-4DFC-A962-4BE27655B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651" name="Content Placeholder 4">
            <a:extLst>
              <a:ext uri="{FF2B5EF4-FFF2-40B4-BE49-F238E27FC236}">
                <a16:creationId xmlns:a16="http://schemas.microsoft.com/office/drawing/2014/main" id="{E9B539BA-D506-4DB3-A29F-367D918B0F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176"/>
            <a:ext cx="18288000" cy="4073524"/>
          </a:xfrm>
        </p:spPr>
      </p:pic>
      <p:pic>
        <p:nvPicPr>
          <p:cNvPr id="27652" name="Picture 6">
            <a:extLst>
              <a:ext uri="{FF2B5EF4-FFF2-40B4-BE49-F238E27FC236}">
                <a16:creationId xmlns:a16="http://schemas.microsoft.com/office/drawing/2014/main" id="{7494A045-90E2-442F-80B4-83BBCAC6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1" y="2813051"/>
            <a:ext cx="5724526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0">
            <a:extLst>
              <a:ext uri="{FF2B5EF4-FFF2-40B4-BE49-F238E27FC236}">
                <a16:creationId xmlns:a16="http://schemas.microsoft.com/office/drawing/2014/main" id="{02EC33CC-1985-46B4-82C0-3AD59608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5" r="23296"/>
          <a:stretch>
            <a:fillRect/>
          </a:stretch>
        </p:blipFill>
        <p:spPr bwMode="auto">
          <a:xfrm rot="5400000">
            <a:off x="6062663" y="-1995487"/>
            <a:ext cx="6153150" cy="1829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0315270F-3571-4E1C-9603-C01C2FF66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1D325CD7-53F7-422E-939B-32990A221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1" y="419101"/>
            <a:ext cx="5724526" cy="58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332585"/>
            <a:ext cx="11665975" cy="1216131"/>
          </a:xfrm>
        </p:spPr>
        <p:txBody>
          <a:bodyPr/>
          <a:lstStyle/>
          <a:p>
            <a:r>
              <a:rPr lang="en-US" altLang="en-US" sz="7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Antibody Mediated Rejection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27F822A-3DB4-4041-8C5C-CF392744C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" b="8824"/>
          <a:stretch>
            <a:fillRect/>
          </a:stretch>
        </p:blipFill>
        <p:spPr bwMode="auto">
          <a:xfrm>
            <a:off x="320040" y="1780794"/>
            <a:ext cx="16139160" cy="729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686EE6-9EE5-41ED-AF8E-1AC05B0456A7}"/>
              </a:ext>
            </a:extLst>
          </p:cNvPr>
          <p:cNvSpPr txBox="1"/>
          <p:nvPr/>
        </p:nvSpPr>
        <p:spPr>
          <a:xfrm>
            <a:off x="3453535" y="9156876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Busuttil RW et al. Ann Surg 1987; 206: 387-402.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41353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94982B29-1C4D-4386-B9B4-3947DCFAE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id="{8ADB298F-6981-40E9-99B7-7F56919F3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9705976"/>
            <a:ext cx="5724526" cy="58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67042319-CA9B-45D8-B80F-0FCAD7547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88000" cy="979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27F6B58D-A0D1-4160-A7E6-D86F728F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986" y="0"/>
            <a:ext cx="5721350" cy="58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60652-91E8-41CB-B38F-F138D67014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23CB-B1D2-4AFC-B3BA-A0F50D0B8F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84490-34AC-48AC-A429-B52618224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F1BF5A-ADE8-4ABB-977E-28F116E21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3501"/>
            <a:ext cx="18288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7BE1A8-B0E6-4728-9D20-B4CAA44224A4}"/>
              </a:ext>
            </a:extLst>
          </p:cNvPr>
          <p:cNvSpPr txBox="1"/>
          <p:nvPr/>
        </p:nvSpPr>
        <p:spPr>
          <a:xfrm>
            <a:off x="6601522" y="4851112"/>
            <a:ext cx="4374916" cy="58477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Combined AMR and ACR</a:t>
            </a:r>
          </a:p>
        </p:txBody>
      </p:sp>
    </p:spTree>
    <p:extLst>
      <p:ext uri="{BB962C8B-B14F-4D97-AF65-F5344CB8AC3E}">
        <p14:creationId xmlns:p14="http://schemas.microsoft.com/office/powerpoint/2010/main" val="35379951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CD78C-ABBA-432A-81EB-6A0784FF2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Plasma Cell Rich Rejection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formerly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5400" dirty="0">
                <a:solidFill>
                  <a:srgbClr val="FFFFFF"/>
                </a:solidFill>
              </a:rPr>
              <a:t>De novo Autoimmune Hepatitis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1747" name="Content Placeholder 4">
            <a:extLst>
              <a:ext uri="{FF2B5EF4-FFF2-40B4-BE49-F238E27FC236}">
                <a16:creationId xmlns:a16="http://schemas.microsoft.com/office/drawing/2014/main" id="{E6DA2706-DE98-4631-B449-552E76AF5A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6" y="5864227"/>
            <a:ext cx="18234024" cy="442277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29FA58-AC9D-459C-9CDC-C3E2BDC964BC}"/>
              </a:ext>
            </a:extLst>
          </p:cNvPr>
          <p:cNvSpPr txBox="1"/>
          <p:nvPr/>
        </p:nvSpPr>
        <p:spPr>
          <a:xfrm>
            <a:off x="736600" y="2698751"/>
            <a:ext cx="16764000" cy="230832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defTabSz="1828800">
              <a:defRPr/>
            </a:pPr>
            <a:r>
              <a:rPr lang="en-US" sz="3600" b="1" dirty="0">
                <a:solidFill>
                  <a:srgbClr val="FFFFFF"/>
                </a:solidFill>
                <a:latin typeface="Calibri"/>
              </a:rPr>
              <a:t>Cause of late allograft dysfunction (after 6 months post-OLT</a:t>
            </a:r>
          </a:p>
          <a:p>
            <a:pPr defTabSz="1828800">
              <a:defRPr/>
            </a:pPr>
            <a:r>
              <a:rPr lang="en-US" sz="3600" b="1" dirty="0">
                <a:solidFill>
                  <a:srgbClr val="FFFFFF"/>
                </a:solidFill>
                <a:latin typeface="Calibri"/>
              </a:rPr>
              <a:t>More common in patients transplanted for chronic HCV hepatitis</a:t>
            </a:r>
          </a:p>
          <a:p>
            <a:pPr defTabSz="1828800">
              <a:defRPr/>
            </a:pPr>
            <a:r>
              <a:rPr lang="en-US" sz="3600" b="1" dirty="0">
                <a:solidFill>
                  <a:srgbClr val="FFFFFF"/>
                </a:solidFill>
                <a:latin typeface="Calibri"/>
              </a:rPr>
              <a:t>Donor-specific antibodies against glutathione S-transferase T1 (GSTT1) enzyme</a:t>
            </a:r>
          </a:p>
          <a:p>
            <a:pPr defTabSz="1828800">
              <a:defRPr/>
            </a:pPr>
            <a:r>
              <a:rPr lang="en-US" sz="3600" b="1" dirty="0">
                <a:solidFill>
                  <a:srgbClr val="FFFFFF"/>
                </a:solidFill>
                <a:latin typeface="Calibri"/>
              </a:rPr>
              <a:t>C4d deposition in portal tract structures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93E6A601-993B-4041-9F61-BA69AA1C90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1" y="412750"/>
            <a:ext cx="17329150" cy="17145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32771" name="Content Placeholder 4">
            <a:extLst>
              <a:ext uri="{FF2B5EF4-FFF2-40B4-BE49-F238E27FC236}">
                <a16:creationId xmlns:a16="http://schemas.microsoft.com/office/drawing/2014/main" id="{EC93AA54-D2F2-4775-BFE4-3C7710B663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8243550" cy="4381500"/>
          </a:xfrm>
        </p:spPr>
      </p:pic>
      <p:pic>
        <p:nvPicPr>
          <p:cNvPr id="32772" name="Picture 6">
            <a:extLst>
              <a:ext uri="{FF2B5EF4-FFF2-40B4-BE49-F238E27FC236}">
                <a16:creationId xmlns:a16="http://schemas.microsoft.com/office/drawing/2014/main" id="{45BC2E9F-BF39-4697-B5A0-B9EC7193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381500"/>
            <a:ext cx="182880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19326725-2AEB-4220-AD5D-C59CA1BB6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819" name="Content Placeholder 4">
            <a:extLst>
              <a:ext uri="{FF2B5EF4-FFF2-40B4-BE49-F238E27FC236}">
                <a16:creationId xmlns:a16="http://schemas.microsoft.com/office/drawing/2014/main" id="{265DDC3B-879F-408D-A5DF-1CF317DDDD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6" y="-1146176"/>
            <a:ext cx="18291176" cy="13769976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13AF38F4-9B26-47F5-A6D5-CA98E03AA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3" name="Content Placeholder 4">
            <a:extLst>
              <a:ext uri="{FF2B5EF4-FFF2-40B4-BE49-F238E27FC236}">
                <a16:creationId xmlns:a16="http://schemas.microsoft.com/office/drawing/2014/main" id="{A9D7C0D0-E278-4C33-8898-B2D0F5D3D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7" y="-1146176"/>
            <a:ext cx="18278474" cy="13760452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2BA1936A-DDFF-4B31-9042-89EA5C3E72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6867" name="Content Placeholder 8">
            <a:extLst>
              <a:ext uri="{FF2B5EF4-FFF2-40B4-BE49-F238E27FC236}">
                <a16:creationId xmlns:a16="http://schemas.microsoft.com/office/drawing/2014/main" id="{44E65E57-B447-4799-91E5-C9E6358592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-1720850"/>
            <a:ext cx="18284826" cy="13769976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03764CFB-A550-4181-B61A-43E0653CA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891" name="Content Placeholder 4">
            <a:extLst>
              <a:ext uri="{FF2B5EF4-FFF2-40B4-BE49-F238E27FC236}">
                <a16:creationId xmlns:a16="http://schemas.microsoft.com/office/drawing/2014/main" id="{FA12A405-7501-4224-85FC-F3928C9E45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556000"/>
            <a:ext cx="18253076" cy="137414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5E99AD-EA4B-4D1A-A5F6-A2AF3A9D97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B7C65-983D-4E24-9626-139193C1AA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000" b="1" dirty="0"/>
              <a:t>Antibody Mediated Rejection is rare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000" b="1" dirty="0"/>
              <a:t>Diagnosis of Antibody Mediated Rejection is difficult: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000" b="1" dirty="0"/>
              <a:t>	Non-specific H&amp;E histologic features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000" b="1" dirty="0"/>
              <a:t>	C4d </a:t>
            </a:r>
            <a:r>
              <a:rPr lang="en-US" sz="4000" b="1" dirty="0" err="1"/>
              <a:t>immunostain</a:t>
            </a:r>
            <a:r>
              <a:rPr lang="en-US" sz="4000" b="1" dirty="0"/>
              <a:t> difficult to interpret (low sensitivity and specificity)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000" b="1" dirty="0"/>
              <a:t>	Co-existent pathology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000" b="1" dirty="0"/>
              <a:t>DSA titers must be considered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000" b="1" dirty="0"/>
              <a:t>Exclusion of other </a:t>
            </a:r>
            <a:r>
              <a:rPr lang="en-US" sz="4000" b="1"/>
              <a:t>causes of </a:t>
            </a:r>
            <a:r>
              <a:rPr lang="en-US" sz="4000" b="1" dirty="0"/>
              <a:t>graft dysfunction </a:t>
            </a:r>
            <a:r>
              <a:rPr lang="en-US" sz="4000" b="1"/>
              <a:t>is important</a:t>
            </a:r>
            <a:endParaRPr lang="en-US" sz="4000" b="1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000" b="1" dirty="0"/>
              <a:t>Treatment of Antibody Mediated Rejection is difficult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19073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AMR - ABO incompatible graft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67E5DE-C3ED-4AEE-B9AC-B6CAB10D1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270" y="2665384"/>
            <a:ext cx="16253460" cy="620768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096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906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+mn-lt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+mn-lt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609600" marR="0" lvl="0" indent="-609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Clinical features:</a:t>
            </a:r>
          </a:p>
          <a:p>
            <a:pPr marL="990600" marR="0" lvl="1" indent="-5334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Char char="–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Exclusion of other causes (vascular thrombosis, sepsis, hypoperfusion)</a:t>
            </a:r>
          </a:p>
          <a:p>
            <a:pPr marL="990600" marR="0" lvl="1" indent="-5334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Char char="–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Poor graft function (reduced bile production, poor clotting, falling PLT count)</a:t>
            </a:r>
          </a:p>
          <a:p>
            <a:pPr marL="990600" marR="0" lvl="1" indent="-5334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Char char="–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Swollen allograft with vascular compromise</a:t>
            </a:r>
          </a:p>
          <a:p>
            <a:pPr marL="609600" marR="0" lvl="0" indent="-609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Histologic features:</a:t>
            </a:r>
          </a:p>
          <a:p>
            <a:pPr marL="990600" marR="0" lvl="1" indent="-5334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Char char="–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Centrilobular hepatocyte ballooning/necrosis</a:t>
            </a:r>
          </a:p>
          <a:p>
            <a:pPr marL="990600" marR="0" lvl="1" indent="-5334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Char char="–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Portal edema, bile ductular reaction and cholestasis</a:t>
            </a:r>
          </a:p>
          <a:p>
            <a:pPr marL="990600" marR="0" lvl="1" indent="-5334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Char char="–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Endothelial cell swelling/injury, sinusoidal thrombi</a:t>
            </a:r>
          </a:p>
          <a:p>
            <a:pPr marL="990600" marR="0" lvl="1" indent="-5334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Char char="–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Scattered acidophil bodies progressing to parenchymal necrosis</a:t>
            </a:r>
          </a:p>
          <a:p>
            <a:pPr marL="990600" marR="0" lvl="1" indent="-5334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Char char="–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Necrotizing arteritis</a:t>
            </a:r>
          </a:p>
          <a:p>
            <a:pPr marL="609600" marR="0" lvl="0" indent="-609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2DBE36-BF7A-4912-9E9F-7599C83BC262}"/>
              </a:ext>
            </a:extLst>
          </p:cNvPr>
          <p:cNvSpPr txBox="1"/>
          <p:nvPr/>
        </p:nvSpPr>
        <p:spPr>
          <a:xfrm>
            <a:off x="10394295" y="8212196"/>
            <a:ext cx="6531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Hart J, Lewin K. Pathology 1994; 3:207-50</a:t>
            </a:r>
          </a:p>
        </p:txBody>
      </p:sp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obrigado(A)!</a:t>
            </a:r>
          </a:p>
        </p:txBody>
      </p:sp>
      <p:pic>
        <p:nvPicPr>
          <p:cNvPr id="3" name="Imagem 2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90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1026">
            <a:extLst>
              <a:ext uri="{FF2B5EF4-FFF2-40B4-BE49-F238E27FC236}">
                <a16:creationId xmlns:a16="http://schemas.microsoft.com/office/drawing/2014/main" id="{2E652FAE-DDF3-4401-9B3A-4DE61FBCF6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14700" y="282577"/>
            <a:ext cx="11544300" cy="87947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/>
              <a:t>Necrotizing Arteritis</a:t>
            </a:r>
          </a:p>
        </p:txBody>
      </p:sp>
      <p:pic>
        <p:nvPicPr>
          <p:cNvPr id="10243" name="Picture 1027">
            <a:extLst>
              <a:ext uri="{FF2B5EF4-FFF2-40B4-BE49-F238E27FC236}">
                <a16:creationId xmlns:a16="http://schemas.microsoft.com/office/drawing/2014/main" id="{AEAB436C-9F8C-4C89-ADCF-BD51A4C9C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6900"/>
            <a:ext cx="18288000" cy="119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2CFC3A59-B6FA-47E4-B089-399D2FE99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1" y="-132922"/>
            <a:ext cx="5239961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 dirty="0">
                <a:solidFill>
                  <a:schemeClr val="tx1"/>
                </a:solidFill>
              </a:rPr>
              <a:t>Necrotizing arteritis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D2706C2C-83C5-49E7-82EE-4E0E743B0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18F7B73C-1A57-4165-AF7E-D044BEE75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4">
            <a:extLst>
              <a:ext uri="{FF2B5EF4-FFF2-40B4-BE49-F238E27FC236}">
                <a16:creationId xmlns:a16="http://schemas.microsoft.com/office/drawing/2014/main" id="{BFD6E0FE-7529-4EE8-A6DC-47C8AE779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8801101"/>
            <a:ext cx="10634321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 dirty="0">
                <a:solidFill>
                  <a:schemeClr val="tx1"/>
                </a:solidFill>
              </a:rPr>
              <a:t>Bile duct strictures in long term survivors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EB3273E-3E66-4596-B236-A501A5BA7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B4FB8F1A-4F2B-41A8-9850-28B9CDAB9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>
            <a:extLst>
              <a:ext uri="{FF2B5EF4-FFF2-40B4-BE49-F238E27FC236}">
                <a16:creationId xmlns:a16="http://schemas.microsoft.com/office/drawing/2014/main" id="{82EADCE8-A770-49A9-A7FE-4EDCB59F3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2950"/>
            <a:ext cx="8302626" cy="698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>
            <a:extLst>
              <a:ext uri="{FF2B5EF4-FFF2-40B4-BE49-F238E27FC236}">
                <a16:creationId xmlns:a16="http://schemas.microsoft.com/office/drawing/2014/main" id="{8AC32C45-2D91-4EE5-9749-C5A1F16E7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6" y="3282948"/>
            <a:ext cx="9985374" cy="698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>
            <a:extLst>
              <a:ext uri="{FF2B5EF4-FFF2-40B4-BE49-F238E27FC236}">
                <a16:creationId xmlns:a16="http://schemas.microsoft.com/office/drawing/2014/main" id="{0E790B09-DAA2-47B8-BE3B-B4963594D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1279526"/>
            <a:ext cx="8963026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C3DE4-8254-443D-A0A1-2FC686F7EACC}"/>
              </a:ext>
            </a:extLst>
          </p:cNvPr>
          <p:cNvSpPr txBox="1"/>
          <p:nvPr/>
        </p:nvSpPr>
        <p:spPr>
          <a:xfrm>
            <a:off x="4322618" y="4821382"/>
            <a:ext cx="3201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Local Graft Infusion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E7CFA4C-3E4D-4168-BAC2-99A47CC9AC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9E7C36C2-6B27-4EF3-9281-E0C3B08E5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5035144B-D352-4B6C-B444-70106D25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339727"/>
            <a:ext cx="7467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000000"/>
      </a:lt1>
      <a:dk2>
        <a:srgbClr val="000000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rgbClr val="000000"/>
      </a:lt1>
      <a:dk2>
        <a:srgbClr val="000000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rgbClr val="000000"/>
      </a:lt1>
      <a:dk2>
        <a:srgbClr val="000000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1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6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8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9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0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3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6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7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Props1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6B3D268F-B581-4194-8D71-1AB057A35DFF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565EEEFA-6C88-4F2F-912E-2B36ADAE88BF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352EE7DE-5E59-4D2B-920B-F7406FA54481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1009</TotalTime>
  <Words>494</Words>
  <Application>Microsoft Office PowerPoint</Application>
  <PresentationFormat>Personalizar</PresentationFormat>
  <Paragraphs>82</Paragraphs>
  <Slides>50</Slides>
  <Notes>4</Notes>
  <HiddenSlides>2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7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63" baseType="lpstr">
      <vt:lpstr>Arial</vt:lpstr>
      <vt:lpstr>Calibri</vt:lpstr>
      <vt:lpstr>Calibri Bold</vt:lpstr>
      <vt:lpstr>Calibri Light</vt:lpstr>
      <vt:lpstr>Tahoma</vt:lpstr>
      <vt:lpstr>Congresso de Patologia</vt:lpstr>
      <vt:lpstr>1_Default Design</vt:lpstr>
      <vt:lpstr>Office Theme</vt:lpstr>
      <vt:lpstr>1_Office Theme</vt:lpstr>
      <vt:lpstr>Default Design</vt:lpstr>
      <vt:lpstr>2_Default Design</vt:lpstr>
      <vt:lpstr>2_Office Theme</vt:lpstr>
      <vt:lpstr>Slide</vt:lpstr>
      <vt:lpstr>Rejeição do aloenxerto de fígado mediada por anticorpos: uma atualização e uma perspectiva clínico-patológica</vt:lpstr>
      <vt:lpstr>Declaração de Conflito de Interesse</vt:lpstr>
      <vt:lpstr>Liver Allograft Rejection</vt:lpstr>
      <vt:lpstr>Antibody Mediated Rejection</vt:lpstr>
      <vt:lpstr>AMR - ABO incompatible graft</vt:lpstr>
      <vt:lpstr>Necrotizing Arteritis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Título</vt:lpstr>
      <vt:lpstr>Slide Title</vt:lpstr>
      <vt:lpstr>Clinical History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Plasma Cell Rich Rejection formerly De novo Autoimmune Hepatitis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Summary</vt:lpstr>
      <vt:lpstr>obrigado(A)!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CN PRODUÇÕES</cp:lastModifiedBy>
  <cp:revision>30</cp:revision>
  <cp:lastPrinted>2024-05-27T16:40:01Z</cp:lastPrinted>
  <dcterms:created xsi:type="dcterms:W3CDTF">2024-02-22T18:43:09Z</dcterms:created>
  <dcterms:modified xsi:type="dcterms:W3CDTF">2024-05-30T11:16:17Z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